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  <p:sldMasterId id="2147483682" r:id="rId4"/>
    <p:sldMasterId id="2147483694" r:id="rId5"/>
    <p:sldMasterId id="2147483706" r:id="rId6"/>
    <p:sldMasterId id="2147483718" r:id="rId7"/>
    <p:sldMasterId id="2147483730" r:id="rId8"/>
    <p:sldMasterId id="2147483742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</p:sldMasterIdLst>
  <p:notesMasterIdLst>
    <p:notesMasterId r:id="rId77"/>
  </p:notesMasterIdLst>
  <p:handoutMasterIdLst>
    <p:handoutMasterId r:id="rId78"/>
  </p:handoutMasterIdLst>
  <p:sldIdLst>
    <p:sldId id="788" r:id="rId17"/>
    <p:sldId id="1127" r:id="rId18"/>
    <p:sldId id="1128" r:id="rId19"/>
    <p:sldId id="1134" r:id="rId20"/>
    <p:sldId id="789" r:id="rId21"/>
    <p:sldId id="1233" r:id="rId22"/>
    <p:sldId id="1135" r:id="rId23"/>
    <p:sldId id="1130" r:id="rId24"/>
    <p:sldId id="1129" r:id="rId25"/>
    <p:sldId id="1305" r:id="rId26"/>
    <p:sldId id="1476" r:id="rId27"/>
    <p:sldId id="1477" r:id="rId28"/>
    <p:sldId id="1428" r:id="rId29"/>
    <p:sldId id="1306" r:id="rId30"/>
    <p:sldId id="1137" r:id="rId31"/>
    <p:sldId id="1139" r:id="rId32"/>
    <p:sldId id="1205" r:id="rId33"/>
    <p:sldId id="1140" r:id="rId34"/>
    <p:sldId id="1206" r:id="rId35"/>
    <p:sldId id="1207" r:id="rId36"/>
    <p:sldId id="1387" r:id="rId37"/>
    <p:sldId id="1389" r:id="rId38"/>
    <p:sldId id="1386" r:id="rId39"/>
    <p:sldId id="1390" r:id="rId40"/>
    <p:sldId id="1349" r:id="rId41"/>
    <p:sldId id="1234" r:id="rId42"/>
    <p:sldId id="1235" r:id="rId43"/>
    <p:sldId id="1145" r:id="rId44"/>
    <p:sldId id="1146" r:id="rId45"/>
    <p:sldId id="1148" r:id="rId46"/>
    <p:sldId id="1149" r:id="rId47"/>
    <p:sldId id="1150" r:id="rId48"/>
    <p:sldId id="1151" r:id="rId49"/>
    <p:sldId id="1152" r:id="rId50"/>
    <p:sldId id="1153" r:id="rId51"/>
    <p:sldId id="1155" r:id="rId52"/>
    <p:sldId id="1271" r:id="rId53"/>
    <p:sldId id="1272" r:id="rId54"/>
    <p:sldId id="1273" r:id="rId55"/>
    <p:sldId id="1274" r:id="rId56"/>
    <p:sldId id="1275" r:id="rId57"/>
    <p:sldId id="1388" r:id="rId58"/>
    <p:sldId id="1285" r:id="rId59"/>
    <p:sldId id="1287" r:id="rId60"/>
    <p:sldId id="1288" r:id="rId61"/>
    <p:sldId id="1289" r:id="rId62"/>
    <p:sldId id="1290" r:id="rId63"/>
    <p:sldId id="1291" r:id="rId64"/>
    <p:sldId id="1292" r:id="rId65"/>
    <p:sldId id="1293" r:id="rId66"/>
    <p:sldId id="1294" r:id="rId67"/>
    <p:sldId id="1295" r:id="rId68"/>
    <p:sldId id="1296" r:id="rId69"/>
    <p:sldId id="1297" r:id="rId70"/>
    <p:sldId id="1298" r:id="rId71"/>
    <p:sldId id="1299" r:id="rId72"/>
    <p:sldId id="1300" r:id="rId73"/>
    <p:sldId id="1301" r:id="rId74"/>
    <p:sldId id="1042" r:id="rId75"/>
    <p:sldId id="610" r:id="rId7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9">
          <p15:clr>
            <a:srgbClr val="A4A3A4"/>
          </p15:clr>
        </p15:guide>
        <p15:guide id="2" orient="horz" pos="256">
          <p15:clr>
            <a:srgbClr val="A4A3A4"/>
          </p15:clr>
        </p15:guide>
        <p15:guide id="3" orient="horz" pos="4136">
          <p15:clr>
            <a:srgbClr val="A4A3A4"/>
          </p15:clr>
        </p15:guide>
        <p15:guide id="4" orient="horz" pos="75">
          <p15:clr>
            <a:srgbClr val="A4A3A4"/>
          </p15:clr>
        </p15:guide>
        <p15:guide id="5" pos="5523">
          <p15:clr>
            <a:srgbClr val="A4A3A4"/>
          </p15:clr>
        </p15:guide>
        <p15:guide id="6" pos="2880">
          <p15:clr>
            <a:srgbClr val="A4A3A4"/>
          </p15:clr>
        </p15:guide>
        <p15:guide id="7" pos="3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FF"/>
    <a:srgbClr val="000800"/>
    <a:srgbClr val="000099"/>
    <a:srgbClr val="1C1C1C"/>
    <a:srgbClr val="C02500"/>
    <a:srgbClr val="FF6743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/>
    <p:restoredTop sz="94666"/>
  </p:normalViewPr>
  <p:slideViewPr>
    <p:cSldViewPr showGuides="1">
      <p:cViewPr varScale="1">
        <p:scale>
          <a:sx n="70" d="100"/>
          <a:sy n="70" d="100"/>
        </p:scale>
        <p:origin x="-1164" y="-102"/>
      </p:cViewPr>
      <p:guideLst>
        <p:guide orient="horz" pos="3869"/>
        <p:guide orient="horz" pos="256"/>
        <p:guide orient="horz" pos="4136"/>
        <p:guide orient="horz" pos="75"/>
        <p:guide pos="5523"/>
        <p:guide pos="2880"/>
        <p:guide pos="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1438" cy="737314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65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b="0" i="1" dirty="0"/>
              <a:pPr lvl="0" algn="r" eaLnBrk="1" hangingPunct="1"/>
              <a:t>‹#›</a:t>
            </a:fld>
            <a:endParaRPr lang="en-US" altLang="zh-CN" sz="1200" b="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75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pPr lvl="0" eaLnBrk="1" hangingPunct="1"/>
              <a:t>1</a:t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85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i="1" dirty="0">
                <a:latin typeface="Calibri" panose="020F0502020204030204" pitchFamily="34" charset="0"/>
                <a:ea typeface="宋体" panose="02010600030101010101" pitchFamily="2" charset="-122"/>
              </a:rPr>
              <a:pPr lvl="0" algn="r" eaLnBrk="1" hangingPunct="1"/>
              <a:t>17</a:t>
            </a:fld>
            <a:endParaRPr lang="en-US" altLang="zh-CN" sz="1200" b="0" i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7" descr="3.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" name="灯片编号占位符 2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sz="1400" b="0" i="1" dirty="0"/>
              <a:pPr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图片 6" descr="w04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图片 6" descr="w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图片 6" descr="图片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图片 6" descr="w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图片 6" descr="w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7" descr="w0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8" descr="w04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图片 6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图片 7" descr="w4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图片 6" descr="w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图片 6" descr="w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图片 6" descr="w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图片 6" descr="w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图片 6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图片 6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7" descr="w4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空心弧 6"/>
          <p:cNvSpPr/>
          <p:nvPr/>
        </p:nvSpPr>
        <p:spPr bwMode="auto">
          <a:xfrm rot="7086271">
            <a:off x="5078413" y="2563813"/>
            <a:ext cx="1482725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743200" y="2869200"/>
            <a:ext cx="3276000" cy="1008000"/>
          </a:xfrm>
        </p:spPr>
        <p:txBody>
          <a:bodyPr anchor="t">
            <a:normAutofit/>
          </a:bodyPr>
          <a:lstStyle>
            <a:lvl1pPr>
              <a:defRPr sz="6000" b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24000" y="3916799"/>
            <a:ext cx="2192400" cy="527615"/>
          </a:xfrm>
        </p:spPr>
        <p:txBody>
          <a:bodyPr>
            <a:normAutofit/>
          </a:bodyPr>
          <a:lstStyle>
            <a:lvl1pPr marL="0" indent="0" algn="dist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slideLayout" Target="../slideLayouts/slideLayout191.xml"/><Relationship Id="rId39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34" Type="http://schemas.openxmlformats.org/officeDocument/2006/relationships/slideLayout" Target="../slideLayouts/slideLayout199.xml"/><Relationship Id="rId42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slideLayout" Target="../slideLayouts/slideLayout190.xml"/><Relationship Id="rId33" Type="http://schemas.openxmlformats.org/officeDocument/2006/relationships/slideLayout" Target="../slideLayouts/slideLayout198.xml"/><Relationship Id="rId38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4.xml"/><Relationship Id="rId41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32" Type="http://schemas.openxmlformats.org/officeDocument/2006/relationships/slideLayout" Target="../slideLayouts/slideLayout197.xml"/><Relationship Id="rId37" Type="http://schemas.openxmlformats.org/officeDocument/2006/relationships/slideLayout" Target="../slideLayouts/slideLayout202.xml"/><Relationship Id="rId40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28" Type="http://schemas.openxmlformats.org/officeDocument/2006/relationships/slideLayout" Target="../slideLayouts/slideLayout193.xml"/><Relationship Id="rId36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31" Type="http://schemas.openxmlformats.org/officeDocument/2006/relationships/slideLayout" Target="../slideLayouts/slideLayout196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Relationship Id="rId27" Type="http://schemas.openxmlformats.org/officeDocument/2006/relationships/slideLayout" Target="../slideLayouts/slideLayout192.xml"/><Relationship Id="rId30" Type="http://schemas.openxmlformats.org/officeDocument/2006/relationships/slideLayout" Target="../slideLayouts/slideLayout195.xml"/><Relationship Id="rId35" Type="http://schemas.openxmlformats.org/officeDocument/2006/relationships/slideLayout" Target="../slideLayouts/slideLayout200.xml"/><Relationship Id="rId43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27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algn="ctr" eaLnBrk="1" hangingPunct="1"/>
            <a:r>
              <a:rPr lang="de-DE" altLang="en-US" sz="1000" i="1" dirty="0"/>
              <a:t>Page </a:t>
            </a:r>
            <a:r>
              <a:rPr lang="de-DE" altLang="en-US" sz="1000" i="1" dirty="0">
                <a:sym typeface="MS UI Gothic" panose="020B0600070205080204" pitchFamily="34" charset="-128"/>
              </a:rPr>
              <a:t></a:t>
            </a:r>
            <a:r>
              <a:rPr lang="de-DE" altLang="en-US" sz="1000" i="1" dirty="0"/>
              <a:t> </a:t>
            </a:r>
            <a:fld id="{9A0DB2DC-4C9A-4742-B13C-FB6460FD3503}" type="slidenum">
              <a:rPr lang="zh-CN" altLang="en-US" sz="1000" i="1" dirty="0"/>
              <a:pPr lvl="0" algn="ctr" eaLnBrk="1" hangingPunct="1"/>
              <a:t>‹#›</a:t>
            </a:fld>
            <a:endParaRPr lang="zh-CN" altLang="en-US" sz="1000" i="1" dirty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0244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0245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02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1268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1269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12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2292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2293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22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3316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331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33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4340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4341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5364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5365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53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6387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6388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algn="ctr" eaLnBrk="1" hangingPunct="1"/>
            <a:r>
              <a:rPr lang="de-DE" altLang="en-US" sz="1000" i="1" dirty="0"/>
              <a:t>Page </a:t>
            </a:r>
            <a:r>
              <a:rPr lang="de-DE" altLang="en-US" sz="1000" i="1" dirty="0">
                <a:sym typeface="MS UI Gothic" panose="020B0600070205080204" pitchFamily="34" charset="-128"/>
              </a:rPr>
              <a:t></a:t>
            </a:r>
            <a:r>
              <a:rPr lang="de-DE" altLang="en-US" sz="1000" i="1" dirty="0"/>
              <a:t> </a:t>
            </a:r>
            <a:fld id="{9A0DB2DC-4C9A-4742-B13C-FB6460FD3503}" type="slidenum">
              <a:rPr lang="zh-CN" altLang="en-US" sz="1000" i="1" dirty="0"/>
              <a:pPr lvl="0" algn="ctr" eaLnBrk="1" hangingPunct="1"/>
              <a:t>‹#›</a:t>
            </a:fld>
            <a:endParaRPr lang="zh-CN" altLang="en-US" sz="1000" i="1" dirty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8" r:id="rId30"/>
    <p:sldLayoutId id="2147483859" r:id="rId31"/>
    <p:sldLayoutId id="2147483860" r:id="rId32"/>
    <p:sldLayoutId id="2147483861" r:id="rId33"/>
    <p:sldLayoutId id="2147483862" r:id="rId34"/>
    <p:sldLayoutId id="2147483863" r:id="rId35"/>
    <p:sldLayoutId id="2147483864" r:id="rId36"/>
    <p:sldLayoutId id="2147483865" r:id="rId37"/>
    <p:sldLayoutId id="2147483866" r:id="rId38"/>
    <p:sldLayoutId id="2147483867" r:id="rId39"/>
    <p:sldLayoutId id="2147483868" r:id="rId40"/>
    <p:sldLayoutId id="2147483869" r:id="rId41"/>
    <p:sldLayoutId id="2147483870" r:id="rId42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 b="0" i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cover dir="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075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  <p:sp>
        <p:nvSpPr>
          <p:cNvPr id="307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099" name="Rectangle 5"/>
          <p:cNvSpPr txBox="1">
            <a:spLocks noChangeArrowheads="1"/>
          </p:cNvSpPr>
          <p:nvPr/>
        </p:nvSpPr>
        <p:spPr bwMode="auto">
          <a:xfrm>
            <a:off x="468313" y="6092825"/>
            <a:ext cx="2338388" cy="7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由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NordriDesign</a:t>
            </a: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™提供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www.nordridesign.com</a:t>
            </a:r>
            <a:endParaRPr kumimoji="0" lang="en-US" altLang="en-US" sz="1400" b="0" i="1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100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4101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123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5124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51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147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6148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7171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7172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71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8196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819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81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9220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9221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92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7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nhfpc.gov.cn/" TargetMode="Externa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17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3" descr="98h58PICEb2_10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975" y="-100012"/>
            <a:ext cx="10058400" cy="7018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副标题 2"/>
          <p:cNvSpPr>
            <a:spLocks noGrp="1"/>
          </p:cNvSpPr>
          <p:nvPr>
            <p:ph type="subTitle"/>
          </p:nvPr>
        </p:nvSpPr>
        <p:spPr>
          <a:xfrm>
            <a:off x="5724525" y="3068638"/>
            <a:ext cx="3429000" cy="542925"/>
          </a:xfrm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marL="342900" lvl="0" indent="-342900" algn="l"/>
            <a:r>
              <a:rPr lang="en-US" altLang="zh-CN" sz="2400" dirty="0"/>
              <a:t>            2017</a:t>
            </a:r>
            <a:r>
              <a:rPr lang="en-US" altLang="en-US" sz="2400" dirty="0" smtClean="0"/>
              <a:t>年7月</a:t>
            </a:r>
            <a:endParaRPr lang="en-US" altLang="en-US" sz="2400" dirty="0"/>
          </a:p>
        </p:txBody>
      </p:sp>
      <p:sp>
        <p:nvSpPr>
          <p:cNvPr id="65540" name="文本框 3"/>
          <p:cNvSpPr txBox="1"/>
          <p:nvPr/>
        </p:nvSpPr>
        <p:spPr>
          <a:xfrm>
            <a:off x="1820228" y="1508443"/>
            <a:ext cx="7829550" cy="977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lnSpc>
                <a:spcPct val="90000"/>
              </a:lnSpc>
            </a:pPr>
            <a:r>
              <a:rPr lang="zh-CN" altLang="en-US" sz="4400" b="0" dirty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医疗机构电子化注册系统培训</a:t>
            </a:r>
          </a:p>
          <a:p>
            <a:pPr lvl="0" eaLnBrk="1" hangingPunct="1">
              <a:lnSpc>
                <a:spcPct val="90000"/>
              </a:lnSpc>
            </a:pPr>
            <a:r>
              <a:rPr lang="en-US" altLang="zh-CN" sz="4400" b="0" dirty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          </a:t>
            </a:r>
          </a:p>
        </p:txBody>
      </p:sp>
      <p:pic>
        <p:nvPicPr>
          <p:cNvPr id="65541" name="图片 2" descr="1212_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825" y="890588"/>
            <a:ext cx="1204913" cy="12049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26670" y="1025525"/>
            <a:ext cx="8215313" cy="5111750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0" lvl="0" indent="0" algn="l" defTabSz="91440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sz="24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黑体" panose="02010609060101010101" pitchFamily="49" charset="-122"/>
            </a:endParaRPr>
          </a:p>
          <a:p>
            <a:pPr marL="457200" lvl="0" indent="-457200" algn="l" defTabSz="9144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4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黑体" panose="02010609060101010101" pitchFamily="49" charset="-122"/>
              </a:rPr>
              <a:t>运行此系统的电脑操作系统推荐使用WIN7及以上版本的操作系统，不建议使用WIN XP操作系统。</a:t>
            </a:r>
          </a:p>
          <a:p>
            <a:pPr marL="0" lvl="0" indent="0" algn="l" defTabSz="91440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sz="24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黑体" panose="02010609060101010101" pitchFamily="49" charset="-122"/>
            </a:endParaRPr>
          </a:p>
          <a:p>
            <a:pPr marL="457200" lvl="0" indent="-457200" algn="l" defTabSz="9144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4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黑体" panose="02010609060101010101" pitchFamily="49" charset="-122"/>
              </a:rPr>
              <a:t>使用本软件之前请务必将系统分辨率调到 1024×768，否则软件界面可能显示不全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894715" y="111125"/>
            <a:ext cx="3532505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2.1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运行环境</a:t>
            </a:r>
            <a:endParaRPr lang="zh-CN" altLang="en-US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774065" y="119380"/>
            <a:ext cx="5925820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2.2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系统的下载及安装</a:t>
            </a:r>
            <a:endParaRPr lang="zh-CN" altLang="en-US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26670" y="808990"/>
            <a:ext cx="8215630" cy="1251953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2.2.1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系统下载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8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登录</a:t>
            </a:r>
            <a:r>
              <a:rPr lang="zh-CN" altLang="en-US" sz="18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网址</a:t>
            </a:r>
            <a:r>
              <a:rPr lang="en-US" sz="18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  <a:hlinkClick r:id="rId2"/>
              </a:rPr>
              <a:t>http</a:t>
            </a:r>
            <a:r>
              <a:rPr lang="en-US" sz="18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  <a:hlinkClick r:id="rId2"/>
              </a:rPr>
              <a:t>://www.nhfpc.gov.cn</a:t>
            </a:r>
            <a:r>
              <a:rPr lang="en-US" sz="18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  <a:hlinkClick r:id="rId2"/>
              </a:rPr>
              <a:t>/</a:t>
            </a:r>
            <a:r>
              <a:rPr lang="zh-CN" altLang="en-US" sz="18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（国家卫生计生委网站）</a:t>
            </a:r>
            <a:endParaRPr lang="en-US" altLang="zh-CN" sz="18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18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18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18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sz="1800" b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sz="1800" b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en-US" altLang="zh-CN" dirty="0"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820" y="1988940"/>
            <a:ext cx="8215630" cy="125195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23" y="2060943"/>
            <a:ext cx="7675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323823" y="3284994"/>
            <a:ext cx="8215630" cy="125195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17" y="3019425"/>
            <a:ext cx="792033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635" y="931545"/>
            <a:ext cx="8215630" cy="3068955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</a:t>
            </a:r>
            <a:r>
              <a:rPr lang="zh-CN" altLang="en-US" sz="24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医疗机构到所在卫生计生委获取机构的用户名和密码后，</a:t>
            </a:r>
            <a:endParaRPr kumimoji="0" lang="en-US" altLang="zh-CN" sz="24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4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可下载医疗机构端软件及使用说明。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en-US" altLang="zh-CN" dirty="0"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565" y="2950845"/>
            <a:ext cx="7320280" cy="323024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635" y="1038860"/>
            <a:ext cx="8215313" cy="5111750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en-US" altLang="zh-CN" dirty="0"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430" y="895350"/>
            <a:ext cx="7465695" cy="3206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15" y="4102100"/>
            <a:ext cx="7680325" cy="272669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635" y="1029970"/>
            <a:ext cx="9075420" cy="5111750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2.2.2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系统安装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打开您下载且已经解压的目录文件，双击“医疗机构电子化注册信息系统-机构版.exe”程序会自动运行，并弹出窗口，如图所示：</a:t>
            </a: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en-US" altLang="zh-CN" dirty="0"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pic>
        <p:nvPicPr>
          <p:cNvPr id="6" name="图片 6" descr="[{N5N3I~FPAF_U$`@%4}S6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17825" y="2994660"/>
            <a:ext cx="5890895" cy="3501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8925" y="3417570"/>
            <a:ext cx="2684780" cy="2305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</a:rPr>
              <a:t>注：①选择系统安装目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录时，请不要选择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操作系统所在盘符。</a:t>
            </a:r>
          </a:p>
          <a:p>
            <a:pPr algn="l"/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②若软件无法正常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安装，请先下载安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装Microsoft .NET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Framework 4.0。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文本框 1"/>
          <p:cNvSpPr txBox="1"/>
          <p:nvPr/>
        </p:nvSpPr>
        <p:spPr>
          <a:xfrm>
            <a:off x="142875" y="785813"/>
            <a:ext cx="8823325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系统安装完成后，会在电脑桌面生成快捷方式，</a:t>
            </a:r>
            <a:r>
              <a:rPr 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双击桌面上的快捷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方式</a:t>
            </a:r>
            <a:r>
              <a:rPr 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，进入系统登录窗口，如下图所示：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980" y="1922780"/>
            <a:ext cx="7568565" cy="4182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文本框 1"/>
          <p:cNvSpPr txBox="1"/>
          <p:nvPr/>
        </p:nvSpPr>
        <p:spPr>
          <a:xfrm>
            <a:off x="214313" y="857250"/>
            <a:ext cx="8929687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若您的电脑为第一次启动本系统，则需要验证您的用户信息。请输入您在卫生计生委领取用户名和密码时预留的手机号码，收到验证码后，输入即可验证成功。</a:t>
            </a:r>
            <a:endParaRPr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pic>
        <p:nvPicPr>
          <p:cNvPr id="51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030" y="3116580"/>
            <a:ext cx="5466080" cy="2266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357188" y="714375"/>
            <a:ext cx="7910513" cy="52498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登录成功进入本系统后，可以看到如下图所示界面   </a:t>
            </a:r>
            <a:endParaRPr kumimoji="0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78851" name="标题 1"/>
          <p:cNvSpPr>
            <a:spLocks noGrp="1"/>
          </p:cNvSpPr>
          <p:nvPr/>
        </p:nvSpPr>
        <p:spPr>
          <a:xfrm>
            <a:off x="689610" y="205740"/>
            <a:ext cx="5523230" cy="9315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ea typeface="华文细黑" pitchFamily="2" charset="-122"/>
                <a:sym typeface="Arial" panose="020B0604020202020204" pitchFamily="34" charset="0"/>
              </a:rPr>
              <a:t>2.3 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系统主界面介绍</a:t>
            </a:r>
          </a:p>
          <a:p>
            <a:pPr lvl="0" algn="ctr" eaLnBrk="1" hangingPunct="1"/>
            <a:endParaRPr lang="en-US" altLang="zh-CN" sz="3600" dirty="0">
              <a:solidFill>
                <a:srgbClr val="000000"/>
              </a:solidFill>
              <a:latin typeface="黑体" panose="02010609060101010101" pitchFamily="49" charset="-122"/>
              <a:ea typeface="华文细黑" pitchFamily="2" charset="-122"/>
              <a:sym typeface="华文细黑" pitchFamily="2" charset="-122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095" y="1968500"/>
            <a:ext cx="6320790" cy="41109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7315" y="1873250"/>
            <a:ext cx="2275840" cy="420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【重要提醒】功能可以对用户进行相关业务的提醒，提示项目如下：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业务审批进度提示；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将要过校验期提示；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已过校验期提示；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机构停业期的提示；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系统的上线日期。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文本框 1"/>
          <p:cNvSpPr txBox="1"/>
          <p:nvPr/>
        </p:nvSpPr>
        <p:spPr>
          <a:xfrm>
            <a:off x="285750" y="857250"/>
            <a:ext cx="79295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主界面包括以下五个菜单，分别是：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①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本机构业务办理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人员情况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打印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全国验证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系统功能</a:t>
            </a:r>
          </a:p>
        </p:txBody>
      </p:sp>
      <p:pic>
        <p:nvPicPr>
          <p:cNvPr id="22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525" y="2594610"/>
            <a:ext cx="6486525" cy="4030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99"/>
          <p:cNvSpPr txBox="1"/>
          <p:nvPr/>
        </p:nvSpPr>
        <p:spPr>
          <a:xfrm>
            <a:off x="395288" y="394970"/>
            <a:ext cx="8507412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模块主要实现了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机构注册申请、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机构变更申请、机构校验申请、机构停业申请、机构解除停业申请、机构注销申请、删除本机构业务申请以及机构申请信息查询功能，并且支持信息修改、查看历史沿革功能。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851" name="标题 1"/>
          <p:cNvSpPr>
            <a:spLocks noGrp="1"/>
          </p:cNvSpPr>
          <p:nvPr/>
        </p:nvSpPr>
        <p:spPr>
          <a:xfrm>
            <a:off x="491490" y="196850"/>
            <a:ext cx="5523230" cy="9315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ea typeface="华文细黑" pitchFamily="2" charset="-122"/>
                <a:sym typeface="Arial" panose="020B0604020202020204" pitchFamily="34" charset="0"/>
              </a:rPr>
              <a:t>2.4 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华文细黑" pitchFamily="2" charset="-122"/>
                <a:sym typeface="Arial" panose="020B0604020202020204" pitchFamily="34" charset="0"/>
              </a:rPr>
              <a:t>本机构业务办理</a:t>
            </a:r>
            <a:endParaRPr lang="zh-CN" altLang="en-US" sz="3600" b="0" dirty="0">
              <a:solidFill>
                <a:srgbClr val="000000"/>
              </a:solidFill>
              <a:latin typeface="黑体" panose="02010609060101010101" pitchFamily="49" charset="-122"/>
              <a:ea typeface="华文细黑" pitchFamily="2" charset="-122"/>
              <a:sym typeface="Arial" panose="020B0604020202020204" pitchFamily="34" charset="0"/>
            </a:endParaRPr>
          </a:p>
          <a:p>
            <a:pPr lvl="0" algn="ctr" eaLnBrk="1" hangingPunct="1"/>
            <a:endParaRPr lang="en-US" altLang="zh-CN" sz="3600" dirty="0">
              <a:solidFill>
                <a:srgbClr val="000000"/>
              </a:solidFill>
              <a:latin typeface="黑体" panose="02010609060101010101" pitchFamily="49" charset="-122"/>
              <a:ea typeface="华文细黑" pitchFamily="2" charset="-122"/>
              <a:sym typeface="华文细黑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05" y="3874770"/>
            <a:ext cx="8456295" cy="1217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内容占位符 2"/>
          <p:cNvSpPr>
            <a:spLocks noGrp="1"/>
          </p:cNvSpPr>
          <p:nvPr>
            <p:ph idx="4294967295"/>
          </p:nvPr>
        </p:nvSpPr>
        <p:spPr>
          <a:xfrm>
            <a:off x="642938" y="785813"/>
            <a:ext cx="8064500" cy="5183187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514350" lvl="0" indent="-514350">
              <a:lnSpc>
                <a:spcPct val="250000"/>
              </a:lnSpc>
              <a:buNone/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第一章     医疗机构电子化注册简介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0" indent="-51435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    医疗机构电子化注册信息系统</a:t>
            </a:r>
          </a:p>
          <a:p>
            <a:pPr marL="514350" lvl="0" indent="-51435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功能介绍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0" indent="-514350" latinLnBrk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264478"/>
            <a:ext cx="8674100" cy="2834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机构注册申请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新机构申请注册时，需先由卫计委设置机构后，再使用本系统提交机构注册申请。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93345" y="3023870"/>
            <a:ext cx="2576195" cy="214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注：注册信息填写完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成后，请保存并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提交，否则卫生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计生委看不到注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册申请信息。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5185" y="2510155"/>
            <a:ext cx="6991985" cy="4048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264478"/>
            <a:ext cx="86741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保存机构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申请后点击【参与本次业务人员信息维护】添加参与本次业务医师信息、护士信息、其他人员信息。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9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900" y="2002790"/>
            <a:ext cx="7188200" cy="4705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316230"/>
            <a:ext cx="8536305" cy="7223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医疗机构命名规则：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当机构级别为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三级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时，在医疗机构名称中不允许出现"卫生室", "医务室", "卫生站", "卫生所", "诊所", "门诊部", "门诊"等字样；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医疗机构名称中不允许出现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疑难病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", 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专治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", 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专家", "名医", "祖传”字样；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医疗机构名称中不允许出现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空格、Tab（制表符）、回车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等非可见字符；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医疗机构第二名称中不允许出现“疑难病", "专治", "专家", "名医", "祖传”字样。</a:t>
            </a: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70" y="1022350"/>
            <a:ext cx="7846695" cy="5565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264478"/>
            <a:ext cx="86741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2.4.2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机构变更申请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此模块可提交机构名称、地址、诊疗科目等变更业务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810" y="3059430"/>
            <a:ext cx="2576195" cy="214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注：变更信息填写完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成后，请保存并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提交，否则卫生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计生委看不到变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更申请信息。</a:t>
            </a:r>
          </a:p>
        </p:txBody>
      </p:sp>
      <p:pic>
        <p:nvPicPr>
          <p:cNvPr id="79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60" y="2174875"/>
            <a:ext cx="6336030" cy="4108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264478"/>
            <a:ext cx="86741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保存机构变更申请后点击【参与本次业务人员信息维护】添加参与本次业务医师信息、护士信息、其他人员信息。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9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900" y="2002790"/>
            <a:ext cx="7188200" cy="4705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815" y="2407285"/>
            <a:ext cx="5806440" cy="4131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7495" y="829945"/>
            <a:ext cx="888174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5B8CC1"/>
              </a:buClr>
              <a:buFont typeface="Wingdings" panose="05000000000000000000" charset="0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提交机构变更申请后，点击【信息对比】可以查看变更后信息与变更前信息的对比，点击【打印】按钮可以打印机构变更申请书。如图所示：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2880" y="3517265"/>
            <a:ext cx="2684780" cy="1325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注：变更申请提交后，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不允许修改；若要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修改，请撤销提交</a:t>
            </a:r>
            <a:r>
              <a:rPr lang="zh-CN" altLang="en-US"/>
              <a:t>。</a:t>
            </a: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463868"/>
            <a:ext cx="86741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2.4.3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机构校验申请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单击【机构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申请】按钮，进入“机构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申请”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界面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810" y="3059430"/>
            <a:ext cx="2576195" cy="214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注：校验信息填写完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成后，请保存并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提交，否则卫生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计生委看不到校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验申请信息。</a:t>
            </a:r>
          </a:p>
        </p:txBody>
      </p:sp>
      <p:pic>
        <p:nvPicPr>
          <p:cNvPr id="44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015" y="2190115"/>
            <a:ext cx="6360160" cy="4168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4294967295"/>
          </p:nvPr>
        </p:nvSpPr>
        <p:spPr>
          <a:xfrm>
            <a:off x="391478" y="124778"/>
            <a:ext cx="7715250" cy="30003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2.4.4</a:t>
            </a:r>
            <a:r>
              <a:rPr kumimoji="0" lang="zh-CN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机构停业申请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停业类型可分为：医疗机构主动申请停业和具有处罚性质的停业整顿。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defRPr/>
            </a:pPr>
            <a:r>
              <a:rPr kumimoji="0" lang="en-US" altLang="zh-CN" sz="20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245" y="2496820"/>
            <a:ext cx="6537960" cy="412940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内容占位符 2"/>
          <p:cNvSpPr>
            <a:spLocks noGrp="1"/>
          </p:cNvSpPr>
          <p:nvPr>
            <p:ph idx="4294967295"/>
          </p:nvPr>
        </p:nvSpPr>
        <p:spPr>
          <a:xfrm>
            <a:off x="285750" y="214313"/>
            <a:ext cx="8104188" cy="50355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2.4.5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机构解除停业申请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当已做过停业申请的医疗机构可以重新执业时，需要向卫生计生行政部门申请解除停业。</a:t>
            </a:r>
          </a:p>
        </p:txBody>
      </p:sp>
      <p:pic>
        <p:nvPicPr>
          <p:cNvPr id="32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215" y="2521585"/>
            <a:ext cx="6213475" cy="414591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内容占位符 2"/>
          <p:cNvSpPr>
            <a:spLocks noGrp="1"/>
          </p:cNvSpPr>
          <p:nvPr>
            <p:ph sz="half" idx="4294967295"/>
          </p:nvPr>
        </p:nvSpPr>
        <p:spPr>
          <a:xfrm>
            <a:off x="223520" y="2286000"/>
            <a:ext cx="8491855" cy="1643380"/>
          </a:xfrm>
        </p:spPr>
        <p:txBody>
          <a:bodyPr vert="horz" wrap="square" lIns="91440" tIns="45720" rIns="91440" bIns="45720" anchor="t"/>
          <a:lstStyle>
            <a:lvl1pPr lvl="0">
              <a:defRPr sz="1800" kern="1200"/>
            </a:lvl1pPr>
            <a:lvl2pPr lvl="1">
              <a:defRPr sz="2400" kern="1200"/>
            </a:lvl2pPr>
            <a:lvl3pPr lvl="2">
              <a:defRPr sz="1400" kern="1200"/>
            </a:lvl3pPr>
            <a:lvl4pPr lvl="3">
              <a:defRPr sz="1200" kern="1200"/>
            </a:lvl4pPr>
            <a:lvl5pPr lvl="4">
              <a:defRPr sz="1800" kern="1200"/>
            </a:lvl5pPr>
          </a:lstStyle>
          <a:p>
            <a:pPr marL="514350" lvl="0" indent="-5143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0" dirty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第一章    </a:t>
            </a:r>
            <a:r>
              <a:rPr lang="zh-CN" altLang="en-US" sz="4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医疗机构电子化注册                                </a:t>
            </a: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简介</a:t>
            </a:r>
            <a:endParaRPr lang="en-US" altLang="zh-CN" sz="4800" b="0" dirty="0">
              <a:latin typeface="华文行楷" pitchFamily="2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文本框 4"/>
          <p:cNvSpPr txBox="1"/>
          <p:nvPr/>
        </p:nvSpPr>
        <p:spPr>
          <a:xfrm>
            <a:off x="214313" y="714375"/>
            <a:ext cx="8467725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2.4.6机构注销申请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医疗机构因为各种原因永久性停止营业时，需要申请机构注销。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4630" y="2824480"/>
            <a:ext cx="289814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常见的注销原因如下：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1、超过暂缓校验期，校验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未合格的，必须注销。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2、医疗机构主动办理注销。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3、该机构违反了条例中规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定的其它情况，被强制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吊销执业许可证。</a:t>
            </a: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965" y="2244725"/>
            <a:ext cx="5998845" cy="41313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文本框 5"/>
          <p:cNvSpPr txBox="1"/>
          <p:nvPr/>
        </p:nvSpPr>
        <p:spPr>
          <a:xfrm>
            <a:off x="142875" y="857250"/>
            <a:ext cx="8467725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2.4.7删除本机构业务申请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此功能可删除已保存但未提交的业务申请。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750" y="3501390"/>
            <a:ext cx="2240280" cy="933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注：</a:t>
            </a:r>
          </a:p>
          <a:p>
            <a:r>
              <a:rPr lang="zh-CN" altLang="en-US">
                <a:solidFill>
                  <a:srgbClr val="FF0000"/>
                </a:solidFill>
              </a:rPr>
              <a:t>此系统不支持同时</a:t>
            </a:r>
          </a:p>
          <a:p>
            <a:r>
              <a:rPr lang="zh-CN" altLang="en-US">
                <a:solidFill>
                  <a:srgbClr val="FF0000"/>
                </a:solidFill>
              </a:rPr>
              <a:t>提交多条业务申请</a:t>
            </a:r>
            <a:r>
              <a:rPr lang="zh-CN" altLang="en-US"/>
              <a:t>。</a:t>
            </a:r>
          </a:p>
        </p:txBody>
      </p:sp>
      <p:pic>
        <p:nvPicPr>
          <p:cNvPr id="82" name="图片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070" y="2309495"/>
            <a:ext cx="6446520" cy="37376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文本框 5"/>
          <p:cNvSpPr txBox="1"/>
          <p:nvPr/>
        </p:nvSpPr>
        <p:spPr>
          <a:xfrm>
            <a:off x="142875" y="857250"/>
            <a:ext cx="8467725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2.4.8机构申请信息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在“机构申请信息”窗口中可以查看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本机构的业务申请记录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。如图所示：</a:t>
            </a:r>
          </a:p>
        </p:txBody>
      </p:sp>
      <p:pic>
        <p:nvPicPr>
          <p:cNvPr id="83" name="图片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105" y="2654935"/>
            <a:ext cx="6641465" cy="378269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285750" y="857250"/>
            <a:ext cx="8207375" cy="5183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2.4.9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信息修改</a:t>
            </a:r>
          </a:p>
          <a:p>
            <a:pPr marL="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单击【信息修改】按钮，进入“信息修改”窗口。在信息修改窗口中，可以修改电话、传真、行政区划等信息。如图所示：</a:t>
            </a:r>
          </a:p>
        </p:txBody>
      </p:sp>
      <p:pic>
        <p:nvPicPr>
          <p:cNvPr id="2" name="图片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095" y="3152775"/>
            <a:ext cx="3585845" cy="288798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47663" y="1212215"/>
            <a:ext cx="8207375" cy="8429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2.4.10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查看历史沿革</a:t>
            </a:r>
            <a:b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</a:b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单击【查看历史沿革】按钮，进入“查看历史沿革”窗口。可以查看本机构的历史沿革信息。如图所示：</a:t>
            </a:r>
          </a:p>
        </p:txBody>
      </p:sp>
      <p:pic>
        <p:nvPicPr>
          <p:cNvPr id="90" name="图片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070" y="2780665"/>
            <a:ext cx="6246495" cy="398526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320993" y="995363"/>
            <a:ext cx="8501063" cy="51069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人员情况功能包括本机构医师信息、本机构护士信息、本机构其他人员管理、本机构诊疗科目与医师执业范围对照功能部分。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在主界面单击 【人员情况】按钮，进入如图所示的界面：</a:t>
            </a:r>
          </a:p>
        </p:txBody>
      </p:sp>
      <p:pic>
        <p:nvPicPr>
          <p:cNvPr id="24" name="图片 24" descr="5O81F$}6I{ZM]VHR@$251O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98358" y="4224973"/>
            <a:ext cx="5018405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774065" y="119380"/>
            <a:ext cx="3955415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2.5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人员情况</a:t>
            </a:r>
            <a:endParaRPr lang="zh-CN" altLang="en-US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2.5.1本机构医师信息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此功能可查看所有执业地点为本机构的医师信息。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【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获取最新数据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】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获取本机构医师信息的最新数据。</a:t>
            </a:r>
          </a:p>
        </p:txBody>
      </p:sp>
      <p:pic>
        <p:nvPicPr>
          <p:cNvPr id="55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775" y="2726690"/>
            <a:ext cx="6311900" cy="383730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2.5.2本机构护士信息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此功能可查看所有执业地点为本机构的护士信息。</a:t>
            </a: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可以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按照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护士姓名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来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查找护士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8" name="图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195" y="2498725"/>
            <a:ext cx="6542405" cy="39243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2.5.3本机构其他人员管理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在图中单击【本机构其他人员管理】按钮，进入“本机构其他人员管理”窗口。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此处可添加除医师、护士以外的人员。</a:t>
            </a:r>
          </a:p>
        </p:txBody>
      </p:sp>
      <p:pic>
        <p:nvPicPr>
          <p:cNvPr id="69" name="图片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498" y="3683000"/>
            <a:ext cx="5169535" cy="151003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从上图可以看到点击【添加】按钮后，录入人员信息。如图所示</a:t>
            </a:r>
          </a:p>
        </p:txBody>
      </p:sp>
      <p:pic>
        <p:nvPicPr>
          <p:cNvPr id="72" name="图片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700" y="2078990"/>
            <a:ext cx="6537325" cy="40640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内容占位符 2"/>
          <p:cNvSpPr>
            <a:spLocks noGrp="1"/>
          </p:cNvSpPr>
          <p:nvPr>
            <p:ph idx="4294967295"/>
          </p:nvPr>
        </p:nvSpPr>
        <p:spPr>
          <a:xfrm>
            <a:off x="745490" y="1159828"/>
            <a:ext cx="7350125" cy="5183187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lvl="0">
              <a:lnSpc>
                <a:spcPct val="150000"/>
              </a:lnSpc>
              <a:buNone/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医疗机构电子化注册的意义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1.2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领取医疗机构用户名与密码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医疗机构电子化注册流程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endParaRPr lang="zh-CN" altLang="en-US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592185" cy="1737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2.5.4本机构诊疗科目与医师执业范围对照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此功能可以查看本机构的诊疗科目信息，并且可以统计各执业范围下注册的医师数。</a:t>
            </a:r>
          </a:p>
        </p:txBody>
      </p:sp>
      <p:pic>
        <p:nvPicPr>
          <p:cNvPr id="60" name="图片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870" y="2626360"/>
            <a:ext cx="5869940" cy="36544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53060" y="899160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在主界面中，单击【打印】按钮，进入“打印”窗口。如图所示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9990" y="121285"/>
            <a:ext cx="1792605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kern="0" dirty="0">
                <a:solidFill>
                  <a:srgbClr val="000000"/>
                </a:solidFill>
                <a:latin typeface="黑体" panose="02010609060101010101" pitchFamily="49" charset="-122"/>
                <a:ea typeface="+mj-ea"/>
                <a:cs typeface="+mj-cs"/>
              </a:rPr>
              <a:t>2.6打印</a:t>
            </a:r>
          </a:p>
        </p:txBody>
      </p:sp>
      <p:pic>
        <p:nvPicPr>
          <p:cNvPr id="42" name="图片 42" descr="YKN`35O@1]A66F_@Q6X2HS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7523" y="3213418"/>
            <a:ext cx="5417185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申请书打印】按钮，进入“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申请书打印”窗口。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43815" y="3974465"/>
            <a:ext cx="2258695" cy="1207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注：本机构已经提交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机构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申请，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才能打印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请书。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880" y="2475865"/>
            <a:ext cx="6898640" cy="420433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2.6.2变更申请书打印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在图中单击【变更申请书打印】按钮，进入“变更申请书打印”窗口。点击打印空白表可以打印机构变更申请空白表。如图所示：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1125" y="3983355"/>
            <a:ext cx="2258695" cy="1207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注：本机构已经提交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机构变更申请，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才能打印变更申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请书。</a:t>
            </a:r>
          </a:p>
        </p:txBody>
      </p:sp>
      <p:pic>
        <p:nvPicPr>
          <p:cNvPr id="12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2095" y="2969895"/>
            <a:ext cx="5881370" cy="359537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2.6.3注销申请书打印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注销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申请书打印】按钮，进入“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注销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申请书打印”窗口。点击打印空白表可以打印机构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注销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申请空白表。如图所示：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1125" y="3983355"/>
            <a:ext cx="2258695" cy="1207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注：本机构已经提交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机构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注销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申请，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才能打印变更申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请书。</a:t>
            </a:r>
          </a:p>
        </p:txBody>
      </p:sp>
      <p:pic>
        <p:nvPicPr>
          <p:cNvPr id="16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485" y="3047365"/>
            <a:ext cx="5558790" cy="341376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2.6.4医师信息打印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在图中单击【医师信息打印】按钮，进入“医师信息打印”窗口。注：点击打印空白表可以打印医师信息空白表。如图所示：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365" y="3776345"/>
            <a:ext cx="2487295" cy="1756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本机构已经提交某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项业务申请，并添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加了参与本次业务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医师信息，才可以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打印参与本次业务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申请的医师信息</a:t>
            </a:r>
            <a:r>
              <a:rPr altLang="en-US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/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0220" y="2868295"/>
            <a:ext cx="5520055" cy="34385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2.6.5护士信息打印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信息打印】按钮，进入“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信息打印”窗口。注：点击打印空白表可以打印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信息空白表。如图所示：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365" y="3776345"/>
            <a:ext cx="2487295" cy="1756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本机构已经提交某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项业务申请，并添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加了参与本次业务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信息，才可以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打印参与本次业务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申请的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信息。</a:t>
            </a:r>
            <a:endParaRPr lang="zh-CN" altLang="en-US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3225" y="2856865"/>
            <a:ext cx="5948045" cy="363855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2.6.6其他人员信息打印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在图中单击【其他人员信息打印】按钮，进入“其他人员信息打印”窗口。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365" y="3776345"/>
            <a:ext cx="2647950" cy="2030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本机构已经提交某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项业务申请，并添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加了参与本次业务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其他人员信息打印，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才可以打印参与本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次业务申请的其他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人员信息打印。</a:t>
            </a:r>
            <a:endParaRPr lang="zh-CN" altLang="en-US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880" y="2724785"/>
            <a:ext cx="5538470" cy="350393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2.6.7空白表打印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机构注册、变更、校验、注销空白表打印。</a:t>
            </a:r>
          </a:p>
        </p:txBody>
      </p:sp>
      <p:pic>
        <p:nvPicPr>
          <p:cNvPr id="21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565" y="2285365"/>
            <a:ext cx="6706870" cy="397954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在主界面中，单击【全国验证】按钮，进入“全国验证”窗口。如图所示：</a:t>
            </a:r>
            <a:endParaRPr lang="zh-CN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5" name="图片 45" descr="V9%}ZC)2P9O9)AN67J6I]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13890" y="3202305"/>
            <a:ext cx="4608830" cy="885190"/>
          </a:xfrm>
          <a:prstGeom prst="rect">
            <a:avLst/>
          </a:prstGeom>
          <a:noFill/>
          <a:ln>
            <a:noFill/>
          </a:ln>
        </p:spPr>
      </p:pic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748030" y="135255"/>
            <a:ext cx="3955415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2.7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全国验证</a:t>
            </a:r>
            <a:endParaRPr lang="zh-CN" altLang="en-US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/>
          <p:cNvSpPr>
            <a:spLocks noGrp="1"/>
          </p:cNvSpPr>
          <p:nvPr>
            <p:ph type="title"/>
          </p:nvPr>
        </p:nvSpPr>
        <p:spPr>
          <a:xfrm>
            <a:off x="-474345" y="160655"/>
            <a:ext cx="9230995" cy="574675"/>
          </a:xfrm>
        </p:spPr>
        <p:txBody>
          <a:bodyPr vert="horz" wrap="square" lIns="91440" tIns="45720" rIns="91440" bIns="45720" anchor="ctr"/>
          <a:lstStyle/>
          <a:p>
            <a:pPr lvl="0" algn="l"/>
            <a:r>
              <a:rPr lang="zh-CN" altLang="en-US" sz="32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          </a:t>
            </a:r>
            <a:r>
              <a:rPr lang="zh-CN" altLang="en-US" sz="3200" b="0" dirty="0">
                <a:solidFill>
                  <a:srgbClr val="000000"/>
                </a:solidFill>
                <a:latin typeface="黑体" panose="02010609060101010101" pitchFamily="49" charset="-122"/>
              </a:rPr>
              <a:t> </a:t>
            </a:r>
            <a:r>
              <a:rPr lang="en-US" altLang="zh-CN" sz="4000" b="0" dirty="0">
                <a:solidFill>
                  <a:srgbClr val="000000"/>
                </a:solidFill>
                <a:latin typeface="黑体" panose="02010609060101010101" pitchFamily="49" charset="-122"/>
              </a:rPr>
              <a:t>1.1</a:t>
            </a:r>
            <a:r>
              <a:rPr lang="zh-CN" altLang="en-US" sz="4000" b="0" dirty="0">
                <a:solidFill>
                  <a:srgbClr val="000000"/>
                </a:solidFill>
                <a:latin typeface="黑体" panose="02010609060101010101" pitchFamily="49" charset="-122"/>
              </a:rPr>
              <a:t>医疗机构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电子化注册的意义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71500" y="1071563"/>
            <a:ext cx="7858125" cy="51435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实现互联网</a:t>
            </a: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+，</a:t>
            </a: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方便医疗机构网上</a:t>
            </a: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办理</a:t>
            </a: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</a:t>
            </a:r>
          </a:p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提升医疗机构自身</a:t>
            </a: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的信息管理</a:t>
            </a: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能力</a:t>
            </a:r>
            <a:endParaRPr kumimoji="0" lang="en-US" altLang="zh-CN" sz="2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1778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梳理医疗机构的在册情况</a:t>
            </a:r>
            <a:endParaRPr kumimoji="0" lang="zh-CN" altLang="en-US" sz="2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2.7.1医师资格信息验证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此功能可通过输入医师身份证号码，来验证医师的资格信息。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此功能仅有查询查看功能，无法修改资格信息。</a:t>
            </a:r>
          </a:p>
        </p:txBody>
      </p:sp>
      <p:pic>
        <p:nvPicPr>
          <p:cNvPr id="30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570" y="3628390"/>
            <a:ext cx="6336030" cy="15589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2.7.2医师执业注册信息验证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此功能可通过输入医师身份证号码，来验证医师的执业注册信息。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此功能仅有查询查看功能，无法修改执业注册信息。</a:t>
            </a:r>
          </a:p>
        </p:txBody>
      </p:sp>
      <p:pic>
        <p:nvPicPr>
          <p:cNvPr id="33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515" y="3493770"/>
            <a:ext cx="6490335" cy="200215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2.7.3护士执业注册信息验证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此功能可通过输入护士身份证号码，来验证护士的执业注册信息。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此功能仅有查询查看功能，无法修改执业注册信息。</a:t>
            </a:r>
          </a:p>
        </p:txBody>
      </p:sp>
      <p:pic>
        <p:nvPicPr>
          <p:cNvPr id="35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985" y="3632200"/>
            <a:ext cx="6708775" cy="15970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2.7.4全国医疗机构查询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此功能可通过选择医疗机构所在省份及输入医疗机构名称，来验证医疗机构信息。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此功能仅有查询查看功能，无法修改医疗机构信息。</a:t>
            </a:r>
          </a:p>
        </p:txBody>
      </p:sp>
      <p:pic>
        <p:nvPicPr>
          <p:cNvPr id="40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240" y="3613150"/>
            <a:ext cx="6289040" cy="18834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在主界面中，单击【系统功能】按钮，进入“系统功能”窗口。如图所示：</a:t>
            </a:r>
          </a:p>
        </p:txBody>
      </p:sp>
      <p:pic>
        <p:nvPicPr>
          <p:cNvPr id="15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015" y="3021965"/>
            <a:ext cx="4340860" cy="935990"/>
          </a:xfrm>
          <a:prstGeom prst="rect">
            <a:avLst/>
          </a:prstGeom>
        </p:spPr>
      </p:pic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748030" y="135255"/>
            <a:ext cx="3955415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2.8 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系统功能</a:t>
            </a:r>
            <a:endParaRPr lang="zh-CN" altLang="zh-CN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2.8.1修改密码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修改系统的登录密码需要先输入旧密码，然后再输入两次新密码，若输入无误则修改成功。</a:t>
            </a:r>
          </a:p>
        </p:txBody>
      </p:sp>
      <p:pic>
        <p:nvPicPr>
          <p:cNvPr id="122" name="图片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0685" y="3150235"/>
            <a:ext cx="2971800" cy="17145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2.8.2修改手机号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修改手机号码时，需要先验证原手机号，原手机号验证通过后，才可完成修改。</a:t>
            </a:r>
          </a:p>
        </p:txBody>
      </p:sp>
      <p:pic>
        <p:nvPicPr>
          <p:cNvPr id="123" name="图片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690" y="3065463"/>
            <a:ext cx="3653790" cy="231457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2.8.3修改用户名和邮箱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直接输入新的姓名与电子邮箱，点击确定即可修改成功。</a:t>
            </a:r>
          </a:p>
        </p:txBody>
      </p:sp>
      <p:pic>
        <p:nvPicPr>
          <p:cNvPr id="124" name="图片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473" y="3124518"/>
            <a:ext cx="3869055" cy="188658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2.8.4更换皮肤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在图中可以在皮肤选择框里选择合适的皮肤进行更换。如图所示：</a:t>
            </a:r>
          </a:p>
        </p:txBody>
      </p:sp>
      <p:pic>
        <p:nvPicPr>
          <p:cNvPr id="32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308" y="2888615"/>
            <a:ext cx="5239385" cy="108077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"/>
          <p:cNvSpPr>
            <a:spLocks noGrp="1"/>
          </p:cNvSpPr>
          <p:nvPr>
            <p:ph type="title"/>
          </p:nvPr>
        </p:nvSpPr>
        <p:spPr>
          <a:xfrm>
            <a:off x="-1299845" y="142875"/>
            <a:ext cx="8207375" cy="574675"/>
          </a:xfrm>
        </p:spPr>
        <p:txBody>
          <a:bodyPr vert="horz" wrap="square" lIns="91440" tIns="45720" rIns="91440" bIns="45720" anchor="ctr"/>
          <a:lstStyle/>
          <a:p>
            <a:pPr lvl="0" algn="ctr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2.9 技术支持</a:t>
            </a:r>
          </a:p>
        </p:txBody>
      </p:sp>
      <p:sp>
        <p:nvSpPr>
          <p:cNvPr id="104453" name="TextBox 4"/>
          <p:cNvSpPr txBox="1"/>
          <p:nvPr/>
        </p:nvSpPr>
        <p:spPr>
          <a:xfrm>
            <a:off x="455930" y="1190625"/>
            <a:ext cx="8231505" cy="1248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ts val="3000"/>
              </a:lnSpc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如果您在使用本系统时遇到了问题，请首先查看软件使用手册的相关部分，如果还不能解决问题，您可以与我们联系，我们将给您提供方便快捷的技术支持。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1415" y="2639060"/>
            <a:ext cx="6647180" cy="15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微信客服：   医疗机构微服务   </a:t>
            </a:r>
          </a:p>
          <a:p>
            <a:pPr algn="l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电子邮箱：   support@minke.cn</a:t>
            </a:r>
          </a:p>
          <a:p>
            <a:pPr algn="l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服务网站：   http://www.minke.com.cn</a:t>
            </a:r>
          </a:p>
          <a:p>
            <a:pPr algn="l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技术支持电话：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010-62197928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855" y="4037965"/>
            <a:ext cx="2353310" cy="23533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1"/>
          <p:cNvSpPr txBox="1"/>
          <p:nvPr/>
        </p:nvSpPr>
        <p:spPr>
          <a:xfrm>
            <a:off x="1056005" y="78105"/>
            <a:ext cx="7710805" cy="743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cs typeface="+mn-ea"/>
                <a:sym typeface="Arial" panose="020B0604020202020204" pitchFamily="34" charset="0"/>
              </a:rPr>
              <a:t>.领取医疗机构用户名与密码</a:t>
            </a:r>
            <a:endParaRPr lang="en-US" altLang="zh-CN" sz="4000" b="0" dirty="0">
              <a:solidFill>
                <a:srgbClr val="000000"/>
              </a:solidFill>
              <a:latin typeface="华文行楷" pitchFamily="2" charset="-122"/>
              <a:ea typeface="华文行楷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340" y="1022985"/>
            <a:ext cx="9037955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6905">
              <a:lnSpc>
                <a:spcPct val="200000"/>
              </a:lnSpc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由核发该机构的医疗机构执业许可证的卫生计生行政部门(含中医局）生成该医疗机构的用户名和密码，医疗机构相关负责人携带医疗机构执业许可证副本原件及复印件、医疗机构授权委托书、受委托人身份证原件及复印件到卫生计生行政部门(含中医局）领取用户名和密码，经卫生计生行政部门(含中医局）分发人员现场核实后，用户名和密码可直接发送到医疗机构相关负责人手机中，医疗机构负责人可凭此密码登录医疗机构端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图片 1" descr="bed2f6975e40b8a0_midd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975" y="0"/>
            <a:ext cx="9496425" cy="7100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标题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5540375" cy="785813"/>
          </a:xfrm>
        </p:spPr>
        <p:txBody>
          <a:bodyPr vert="horz" wrap="square" lIns="0" tIns="45720" rIns="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/>
            </a:r>
            <a:br>
              <a:rPr kumimoji="0" lang="zh-CN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</a:b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1"/>
          <p:cNvSpPr txBox="1"/>
          <p:nvPr/>
        </p:nvSpPr>
        <p:spPr>
          <a:xfrm>
            <a:off x="1056005" y="78105"/>
            <a:ext cx="7710805" cy="743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cs typeface="+mn-ea"/>
                <a:sym typeface="Arial" panose="020B0604020202020204" pitchFamily="34" charset="0"/>
              </a:rPr>
              <a:t>.医疗机构电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子化注册流程</a:t>
            </a:r>
          </a:p>
        </p:txBody>
      </p:sp>
      <p:pic>
        <p:nvPicPr>
          <p:cNvPr id="20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470" y="2092325"/>
            <a:ext cx="6449695" cy="422529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内容占位符 2"/>
          <p:cNvSpPr>
            <a:spLocks noGrp="1"/>
          </p:cNvSpPr>
          <p:nvPr>
            <p:ph idx="4294967295"/>
          </p:nvPr>
        </p:nvSpPr>
        <p:spPr>
          <a:xfrm>
            <a:off x="209550" y="2134553"/>
            <a:ext cx="8858250" cy="1500187"/>
          </a:xfrm>
        </p:spPr>
        <p:txBody>
          <a:bodyPr vert="horz" wrap="square" lIns="91440" tIns="45720" rIns="91440" bIns="45720" anchor="t"/>
          <a:lstStyle/>
          <a:p>
            <a:pPr marL="514350" lvl="0" indent="-51435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4800" b="0" dirty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第二章    </a:t>
            </a:r>
            <a:r>
              <a:rPr lang="zh-CN" altLang="en-US" sz="4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医疗机构电子化注册</a:t>
            </a:r>
          </a:p>
          <a:p>
            <a:pPr marL="514350" lvl="0" indent="-51435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4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信息系统功能介绍</a:t>
            </a:r>
            <a:endParaRPr lang="en-US" altLang="zh-CN" sz="4800" b="0" dirty="0">
              <a:latin typeface="华文行楷" pitchFamily="2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内容占位符 2"/>
          <p:cNvSpPr>
            <a:spLocks noGrp="1"/>
          </p:cNvSpPr>
          <p:nvPr>
            <p:ph type="body"/>
          </p:nvPr>
        </p:nvSpPr>
        <p:spPr>
          <a:xfrm>
            <a:off x="820420" y="1293495"/>
            <a:ext cx="7772400" cy="4977765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运行环境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系统的下载及安装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系统主界面介绍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本机构业务办理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人员情况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全国验证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系统功能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2.9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5、12、14、15、16、18、25"/>
  <p:tag name="KSO_WM_TEMPLATE_CATEGORY" val="custom"/>
  <p:tag name="KSO_WM_TEMPLATE_INDEX" val="114"/>
  <p:tag name="KSO_WM_SLIDE_ID" val="custom15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heme/theme1.xml><?xml version="1.0" encoding="utf-8"?>
<a:theme xmlns:a="http://schemas.openxmlformats.org/drawingml/2006/main" name="演示设计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18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主题2">
  <a:themeElements>
    <a:clrScheme name="6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6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6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主题2">
  <a:themeElements>
    <a:clrScheme name="7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7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7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主题2">
  <a:themeElements>
    <a:clrScheme name="8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8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8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主题2">
  <a:themeElements>
    <a:clrScheme name="9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9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9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主题2">
  <a:themeElements>
    <a:clrScheme name="10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0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0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主题2">
  <a:themeElements>
    <a:clrScheme name="11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1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1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演示设计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设计1">
  <a:themeElements>
    <a:clrScheme name="演示设计1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1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1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2">
  <a:themeElements>
    <a:clrScheme name="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演示设计">
  <a:themeElements>
    <a:clrScheme name="1_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1_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主题2">
  <a:themeElements>
    <a:clrScheme name="1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主题2">
  <a:themeElements>
    <a:clrScheme name="2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2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2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主题2">
  <a:themeElements>
    <a:clrScheme name="3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3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3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主题2">
  <a:themeElements>
    <a:clrScheme name="4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4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4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主题2">
  <a:themeElements>
    <a:clrScheme name="5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5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5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1785</Words>
  <Application>Microsoft Office PowerPoint</Application>
  <PresentationFormat>全屏显示(4:3)</PresentationFormat>
  <Paragraphs>257</Paragraphs>
  <Slides>60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16</vt:i4>
      </vt:variant>
      <vt:variant>
        <vt:lpstr>幻灯片标题</vt:lpstr>
      </vt:variant>
      <vt:variant>
        <vt:i4>60</vt:i4>
      </vt:variant>
    </vt:vector>
  </HeadingPairs>
  <TitlesOfParts>
    <vt:vector size="76" baseType="lpstr">
      <vt:lpstr>演示设计</vt:lpstr>
      <vt:lpstr>演示设计1</vt:lpstr>
      <vt:lpstr>主题2</vt:lpstr>
      <vt:lpstr>1_演示设计</vt:lpstr>
      <vt:lpstr>1_主题2</vt:lpstr>
      <vt:lpstr>2_主题2</vt:lpstr>
      <vt:lpstr>3_主题2</vt:lpstr>
      <vt:lpstr>4_主题2</vt:lpstr>
      <vt:lpstr>5_主题2</vt:lpstr>
      <vt:lpstr>6_主题2</vt:lpstr>
      <vt:lpstr>7_主题2</vt:lpstr>
      <vt:lpstr>8_主题2</vt:lpstr>
      <vt:lpstr>9_主题2</vt:lpstr>
      <vt:lpstr>10_主题2</vt:lpstr>
      <vt:lpstr>11_主题2</vt:lpstr>
      <vt:lpstr>2_演示设计</vt:lpstr>
      <vt:lpstr>幻灯片 1</vt:lpstr>
      <vt:lpstr>幻灯片 2</vt:lpstr>
      <vt:lpstr>幻灯片 3</vt:lpstr>
      <vt:lpstr>幻灯片 4</vt:lpstr>
      <vt:lpstr>            1.1医疗机构电子化注册的意义</vt:lpstr>
      <vt:lpstr>幻灯片 6</vt:lpstr>
      <vt:lpstr>幻灯片 7</vt:lpstr>
      <vt:lpstr>幻灯片 8</vt:lpstr>
      <vt:lpstr>幻灯片 9</vt:lpstr>
      <vt:lpstr>2.1 运行环境</vt:lpstr>
      <vt:lpstr>2.2 系统的下载及安装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2.4.10查看历史沿革 单击【查看历史沿革】按钮，进入“查看历史沿革”窗口。可以查看本机构的历史沿革信息。如图所示：</vt:lpstr>
      <vt:lpstr>2.5 人员情况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2.7 全国验证</vt:lpstr>
      <vt:lpstr>幻灯片 50</vt:lpstr>
      <vt:lpstr>幻灯片 51</vt:lpstr>
      <vt:lpstr>幻灯片 52</vt:lpstr>
      <vt:lpstr>幻灯片 53</vt:lpstr>
      <vt:lpstr>2.8 系统功能</vt:lpstr>
      <vt:lpstr>幻灯片 55</vt:lpstr>
      <vt:lpstr>幻灯片 56</vt:lpstr>
      <vt:lpstr>幻灯片 57</vt:lpstr>
      <vt:lpstr>幻灯片 58</vt:lpstr>
      <vt:lpstr>2.9 技术支持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北京医师联网注册系统升级改造 初步方案</dc:title>
  <dc:creator>admin</dc:creator>
  <cp:lastModifiedBy>Administrator</cp:lastModifiedBy>
  <cp:revision>1626</cp:revision>
  <dcterms:created xsi:type="dcterms:W3CDTF">2008-05-06T01:42:00Z</dcterms:created>
  <dcterms:modified xsi:type="dcterms:W3CDTF">2017-07-28T07:20:53Z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